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65" r:id="rId19"/>
    <p:sldId id="11472" r:id="rId20"/>
    <p:sldId id="11473" r:id="rId21"/>
    <p:sldId id="11466" r:id="rId22"/>
    <p:sldId id="11474" r:id="rId23"/>
    <p:sldId id="11475" r:id="rId24"/>
    <p:sldId id="11476" r:id="rId25"/>
    <p:sldId id="11477" r:id="rId26"/>
    <p:sldId id="11478" r:id="rId27"/>
    <p:sldId id="11479" r:id="rId28"/>
    <p:sldId id="11480" r:id="rId29"/>
    <p:sldId id="11483" r:id="rId30"/>
    <p:sldId id="11481" r:id="rId31"/>
    <p:sldId id="11482" r:id="rId32"/>
    <p:sldId id="11484" r:id="rId33"/>
    <p:sldId id="11486" r:id="rId34"/>
    <p:sldId id="11485" r:id="rId35"/>
    <p:sldId id="11487" r:id="rId36"/>
    <p:sldId id="11488" r:id="rId37"/>
    <p:sldId id="11489" r:id="rId38"/>
    <p:sldId id="11490" r:id="rId39"/>
    <p:sldId id="11491" r:id="rId40"/>
    <p:sldId id="11492" r:id="rId41"/>
    <p:sldId id="11493" r:id="rId42"/>
    <p:sldId id="11494" r:id="rId43"/>
    <p:sldId id="11495" r:id="rId44"/>
    <p:sldId id="11496" r:id="rId45"/>
    <p:sldId id="11497" r:id="rId46"/>
    <p:sldId id="11498" r:id="rId47"/>
    <p:sldId id="11499" r:id="rId48"/>
    <p:sldId id="11500" r:id="rId49"/>
    <p:sldId id="11501" r:id="rId50"/>
    <p:sldId id="11502" r:id="rId51"/>
    <p:sldId id="11503" r:id="rId52"/>
    <p:sldId id="11448" r:id="rId53"/>
    <p:sldId id="11460" r:id="rId54"/>
    <p:sldId id="11461" r:id="rId55"/>
    <p:sldId id="11464" r:id="rId56"/>
    <p:sldId id="11463" r:id="rId57"/>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FFE2"/>
    <a:srgbClr val="3BFFDA"/>
    <a:srgbClr val="00E2B7"/>
    <a:srgbClr val="00C8A2"/>
    <a:srgbClr val="2CF6CD"/>
    <a:srgbClr val="0E1734"/>
    <a:srgbClr val="0D193F"/>
    <a:srgbClr val="0F1824"/>
    <a:srgbClr val="0F172E"/>
    <a:srgbClr val="0F1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4844" autoAdjust="0"/>
  </p:normalViewPr>
  <p:slideViewPr>
    <p:cSldViewPr snapToGrid="0">
      <p:cViewPr varScale="1">
        <p:scale>
          <a:sx n="76" d="100"/>
          <a:sy n="76" d="100"/>
        </p:scale>
        <p:origin x="1128" y="53"/>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20</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52</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53</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54</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55</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56</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3.xml"/></Relationships>
</file>

<file path=ppt/slides/_rels/slide5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908816" y="588073"/>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tổ</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điểm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kê</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Nâng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cao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khách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chính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xác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so với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thủ</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trực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tuyến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có</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thể</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chế</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tối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đa</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trong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sinh, đề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lưu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ổn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định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truy</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cập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phân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tích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advTm="2000">
        <p14:prism isContent="1"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856666"/>
            <a:ext cx="7655893" cy="1327220"/>
          </a:xfrm>
          <a:prstGeom prst="rect">
            <a:avLst/>
          </a:prstGeom>
          <a:noFill/>
        </p:spPr>
        <p:txBody>
          <a:bodyPr wrap="square" lIns="95185" tIns="47592" rIns="95185" bIns="47592" rtlCol="0">
            <a:spAutoFit/>
          </a:bodyPr>
          <a:lstStyle/>
          <a:p>
            <a:pPr algn="just"/>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2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A1BCE8E1-D8FA-3747-765B-F6D824E4F5A4}"/>
              </a:ext>
            </a:extLst>
          </p:cNvPr>
          <p:cNvGrpSpPr/>
          <p:nvPr/>
        </p:nvGrpSpPr>
        <p:grpSpPr>
          <a:xfrm>
            <a:off x="2316481" y="2987906"/>
            <a:ext cx="5498268" cy="881170"/>
            <a:chOff x="2316481" y="2987906"/>
            <a:chExt cx="5498268" cy="881170"/>
          </a:xfrm>
        </p:grpSpPr>
        <p:sp>
          <p:nvSpPr>
            <p:cNvPr id="5" name="TextBox 42">
              <a:extLst>
                <a:ext uri="{FF2B5EF4-FFF2-40B4-BE49-F238E27FC236}">
                  <a16:creationId xmlns:a16="http://schemas.microsoft.com/office/drawing/2014/main" id="{0D80042D-61E3-C267-574B-622A2F4CE173}"/>
                </a:ext>
              </a:extLst>
            </p:cNvPr>
            <p:cNvSpPr txBox="1"/>
            <p:nvPr/>
          </p:nvSpPr>
          <p:spPr>
            <a:xfrm>
              <a:off x="2316481" y="298790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6" name="TextBox 44">
              <a:extLst>
                <a:ext uri="{FF2B5EF4-FFF2-40B4-BE49-F238E27FC236}">
                  <a16:creationId xmlns:a16="http://schemas.microsoft.com/office/drawing/2014/main" id="{8F84B1BE-6C33-59F0-D8B0-FE9A24FE7C06}"/>
                </a:ext>
              </a:extLst>
            </p:cNvPr>
            <p:cNvSpPr txBox="1"/>
            <p:nvPr/>
          </p:nvSpPr>
          <p:spPr>
            <a:xfrm>
              <a:off x="2882174" y="3024818"/>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5" name="Group 24">
            <a:extLst>
              <a:ext uri="{FF2B5EF4-FFF2-40B4-BE49-F238E27FC236}">
                <a16:creationId xmlns:a16="http://schemas.microsoft.com/office/drawing/2014/main" id="{27E3EAB2-638A-B3CF-A8A6-F47DD9337132}"/>
              </a:ext>
            </a:extLst>
          </p:cNvPr>
          <p:cNvGrpSpPr/>
          <p:nvPr/>
        </p:nvGrpSpPr>
        <p:grpSpPr>
          <a:xfrm>
            <a:off x="2316481" y="3904701"/>
            <a:ext cx="5465005" cy="881171"/>
            <a:chOff x="2316481" y="3904701"/>
            <a:chExt cx="5465005" cy="881171"/>
          </a:xfrm>
        </p:grpSpPr>
        <p:sp>
          <p:nvSpPr>
            <p:cNvPr id="8" name="TextBox 47">
              <a:extLst>
                <a:ext uri="{FF2B5EF4-FFF2-40B4-BE49-F238E27FC236}">
                  <a16:creationId xmlns:a16="http://schemas.microsoft.com/office/drawing/2014/main" id="{93669F05-C393-A335-7C94-91517DED3BB5}"/>
                </a:ext>
              </a:extLst>
            </p:cNvPr>
            <p:cNvSpPr txBox="1"/>
            <p:nvPr/>
          </p:nvSpPr>
          <p:spPr>
            <a:xfrm>
              <a:off x="2316481" y="3904701"/>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9" name="TextBox 49">
              <a:extLst>
                <a:ext uri="{FF2B5EF4-FFF2-40B4-BE49-F238E27FC236}">
                  <a16:creationId xmlns:a16="http://schemas.microsoft.com/office/drawing/2014/main" id="{35AD6DCA-9243-A44F-0B4A-403586A79EEC}"/>
                </a:ext>
              </a:extLst>
            </p:cNvPr>
            <p:cNvSpPr txBox="1"/>
            <p:nvPr/>
          </p:nvSpPr>
          <p:spPr>
            <a:xfrm>
              <a:off x="2848913" y="3985543"/>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grpSp>
        <p:nvGrpSpPr>
          <p:cNvPr id="23" name="Group 22">
            <a:extLst>
              <a:ext uri="{FF2B5EF4-FFF2-40B4-BE49-F238E27FC236}">
                <a16:creationId xmlns:a16="http://schemas.microsoft.com/office/drawing/2014/main" id="{A8E077F3-8DFC-E28D-667C-CFDC8FD23687}"/>
              </a:ext>
            </a:extLst>
          </p:cNvPr>
          <p:cNvGrpSpPr/>
          <p:nvPr/>
        </p:nvGrpSpPr>
        <p:grpSpPr>
          <a:xfrm>
            <a:off x="2323445" y="2072127"/>
            <a:ext cx="4148453" cy="968761"/>
            <a:chOff x="2323445" y="2072127"/>
            <a:chExt cx="4148453" cy="968761"/>
          </a:xfrm>
        </p:grpSpPr>
        <p:sp>
          <p:nvSpPr>
            <p:cNvPr id="11" name="TextBox 37">
              <a:extLst>
                <a:ext uri="{FF2B5EF4-FFF2-40B4-BE49-F238E27FC236}">
                  <a16:creationId xmlns:a16="http://schemas.microsoft.com/office/drawing/2014/main" id="{747DDB41-8A49-EB20-980E-1BBB8D7F5773}"/>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2" name="TextBox 39">
              <a:extLst>
                <a:ext uri="{FF2B5EF4-FFF2-40B4-BE49-F238E27FC236}">
                  <a16:creationId xmlns:a16="http://schemas.microsoft.com/office/drawing/2014/main" id="{CD71C264-BC6D-28B6-3359-5474CD128C22}"/>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2733856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51C0A7-96DB-3C5D-136E-FE0BD4414209}"/>
              </a:ext>
            </a:extLst>
          </p:cNvPr>
          <p:cNvGrpSpPr/>
          <p:nvPr/>
        </p:nvGrpSpPr>
        <p:grpSpPr>
          <a:xfrm>
            <a:off x="2162671" y="203134"/>
            <a:ext cx="4148453" cy="968761"/>
            <a:chOff x="2323445" y="2072127"/>
            <a:chExt cx="4148453" cy="968761"/>
          </a:xfrm>
        </p:grpSpPr>
        <p:sp>
          <p:nvSpPr>
            <p:cNvPr id="3" name="TextBox 37">
              <a:extLst>
                <a:ext uri="{FF2B5EF4-FFF2-40B4-BE49-F238E27FC236}">
                  <a16:creationId xmlns:a16="http://schemas.microsoft.com/office/drawing/2014/main" id="{77F04CE5-7559-79C6-0245-480260812BC8}"/>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31DDE559-34E1-B9CF-E36A-639796704995}"/>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dùng chung cho các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Kích hoạt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Tên của đối tượng điều khiển trong chương trình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Ẩn hiện đối tượng điều khiển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Kích thước của đối tượng điều khiển, bao gồm chiều rộng và chiều cao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Vị trí của đối tượng điều khiển trên giao diện người dùng, bao gồm vị trí toạ độ x và y.</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 Xác định vị trí của đối tượng điều khiển trong thứ tự tab của giao diện người dùng. Thuộc tính này quyết định thứ tự các đối tượng điều khiển được chọn khi người dùng nhấn phím Tab trên bàn phím.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2436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377794"/>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9ECB5C8-1963-7B89-5EE5-437DF556BF35}"/>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924821" y="164112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CheckBox là đối tượng điều khiển để người dùng chọn hoặc bỏ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CheckBox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392539" y="2481942"/>
            <a:ext cx="4254337" cy="273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E429559-BD8C-B716-720D-546A2F37E7A5}"/>
              </a:ext>
            </a:extLst>
          </p:cNvPr>
          <p:cNvGrpSpPr/>
          <p:nvPr/>
        </p:nvGrpSpPr>
        <p:grpSpPr>
          <a:xfrm>
            <a:off x="924821" y="544927"/>
            <a:ext cx="4183721" cy="963001"/>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8" name="TextBox 7">
            <a:extLst>
              <a:ext uri="{FF2B5EF4-FFF2-40B4-BE49-F238E27FC236}">
                <a16:creationId xmlns:a16="http://schemas.microsoft.com/office/drawing/2014/main" id="{42BBA2E5-C299-A892-BC00-CE8FF34567B9}"/>
              </a:ext>
            </a:extLst>
          </p:cNvPr>
          <p:cNvSpPr txBox="1"/>
          <p:nvPr/>
        </p:nvSpPr>
        <p:spPr>
          <a:xfrm>
            <a:off x="928800" y="151758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RadioButton là đối tượng điều khiển dùng để chọn một tuỳ chọn trong một nhóm các tuỳ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các RadioButton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198" y="2394846"/>
            <a:ext cx="3762356" cy="2408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5116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955326" y="1817535"/>
            <a:ext cx="5899116" cy="402841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ComboBox là đối tượng điều khiển hiển thị một danh sách các tuỳ chọn để người dùng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 Danh sách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 Chỉ mục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SelectedItem: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 Giá trị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724"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924821" y="1567153"/>
            <a:ext cx="9756949" cy="465332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Items.Clear: Xoá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Items.Add: Thêm một mục vào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Items.Count: Đếm số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Items.Contains: Kiểm tra mục tồn tại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Items.RemoveAt: Xoá mục tại chỉ mục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 Xoá mục có giá trị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SelectedIndexChanged: Kích hoạt khi chỉ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673"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 y="186"/>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48334" y="454116"/>
            <a:ext cx="2300630" cy="901229"/>
            <a:chOff x="4848334" y="454116"/>
            <a:chExt cx="2300630" cy="901229"/>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454116"/>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TextBox 40">
            <a:extLst>
              <a:ext uri="{FF2B5EF4-FFF2-40B4-BE49-F238E27FC236}">
                <a16:creationId xmlns:a16="http://schemas.microsoft.com/office/drawing/2014/main" id="{3F9B27B3-959C-44F4-855D-EC076D0344DD}"/>
              </a:ext>
            </a:extLst>
          </p:cNvPr>
          <p:cNvSpPr txBox="1"/>
          <p:nvPr/>
        </p:nvSpPr>
        <p:spPr>
          <a:xfrm>
            <a:off x="9356049" y="5041639"/>
            <a:ext cx="2835953" cy="249137"/>
          </a:xfrm>
          <a:prstGeom prst="rect">
            <a:avLst/>
          </a:prstGeom>
        </p:spPr>
        <p:txBody>
          <a:bodyPr vert="horz" wrap="square" lIns="466088" tIns="0" rIns="0" bIns="0" anchor="ctr" anchorCtr="0">
            <a:normAutofit/>
          </a:bodyPr>
          <a:lstStyle/>
          <a:p>
            <a:pPr>
              <a:lnSpc>
                <a:spcPct val="120000"/>
              </a:lnSpc>
            </a:pP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nvGrpSpPr>
          <p:cNvPr id="35" name="Group 41">
            <a:extLst>
              <a:ext uri="{FF2B5EF4-FFF2-40B4-BE49-F238E27FC236}">
                <a16:creationId xmlns:a16="http://schemas.microsoft.com/office/drawing/2014/main" id="{D8502B03-ECF1-490B-9DF2-F7ACD07E65E0}"/>
              </a:ext>
            </a:extLst>
          </p:cNvPr>
          <p:cNvGrpSpPr/>
          <p:nvPr/>
        </p:nvGrpSpPr>
        <p:grpSpPr>
          <a:xfrm>
            <a:off x="2101556" y="2133084"/>
            <a:ext cx="4289001" cy="687369"/>
            <a:chOff x="6707592" y="816352"/>
            <a:chExt cx="4417022" cy="707886"/>
          </a:xfrm>
        </p:grpSpPr>
        <p:sp>
          <p:nvSpPr>
            <p:cNvPr id="36" name="TextBox 42">
              <a:extLst>
                <a:ext uri="{FF2B5EF4-FFF2-40B4-BE49-F238E27FC236}">
                  <a16:creationId xmlns:a16="http://schemas.microsoft.com/office/drawing/2014/main" id="{124EA4FC-4364-45FA-A752-8411330A47A3}"/>
                </a:ext>
              </a:extLst>
            </p:cNvPr>
            <p:cNvSpPr txBox="1"/>
            <p:nvPr/>
          </p:nvSpPr>
          <p:spPr>
            <a:xfrm>
              <a:off x="6707592" y="816352"/>
              <a:ext cx="718466" cy="70788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162041" y="863305"/>
              <a:ext cx="3962573" cy="613980"/>
            </a:xfrm>
            <a:prstGeom prst="rect">
              <a:avLst/>
            </a:prstGeom>
            <a:noFill/>
          </p:spPr>
          <p:txBody>
            <a:bodyPr wrap="none" lIns="466088" tIns="0" rIns="0" bIns="0" anchor="ctr"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9" name="Group 8">
            <a:extLst>
              <a:ext uri="{FF2B5EF4-FFF2-40B4-BE49-F238E27FC236}">
                <a16:creationId xmlns:a16="http://schemas.microsoft.com/office/drawing/2014/main" id="{1A1F7E10-5A05-D4F5-A739-9A58EA42318E}"/>
              </a:ext>
            </a:extLst>
          </p:cNvPr>
          <p:cNvGrpSpPr/>
          <p:nvPr/>
        </p:nvGrpSpPr>
        <p:grpSpPr>
          <a:xfrm>
            <a:off x="2101556" y="2848243"/>
            <a:ext cx="4263054" cy="687370"/>
            <a:chOff x="2101556" y="2848243"/>
            <a:chExt cx="4263054" cy="687370"/>
          </a:xfrm>
        </p:grpSpPr>
        <p:sp>
          <p:nvSpPr>
            <p:cNvPr id="41" name="TextBox 47">
              <a:extLst>
                <a:ext uri="{FF2B5EF4-FFF2-40B4-BE49-F238E27FC236}">
                  <a16:creationId xmlns:a16="http://schemas.microsoft.com/office/drawing/2014/main" id="{E4B351FE-0728-44F1-82B5-B496EDC297CC}"/>
                </a:ext>
              </a:extLst>
            </p:cNvPr>
            <p:cNvSpPr txBox="1"/>
            <p:nvPr/>
          </p:nvSpPr>
          <p:spPr>
            <a:xfrm>
              <a:off x="2101556" y="2848243"/>
              <a:ext cx="711651" cy="687370"/>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2516887" y="2911305"/>
              <a:ext cx="3847723" cy="546909"/>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4" name="Group 13">
            <a:extLst>
              <a:ext uri="{FF2B5EF4-FFF2-40B4-BE49-F238E27FC236}">
                <a16:creationId xmlns:a16="http://schemas.microsoft.com/office/drawing/2014/main" id="{6440FD8F-2002-686E-3826-635F817EC1C9}"/>
              </a:ext>
            </a:extLst>
          </p:cNvPr>
          <p:cNvGrpSpPr/>
          <p:nvPr/>
        </p:nvGrpSpPr>
        <p:grpSpPr>
          <a:xfrm>
            <a:off x="2122117" y="4137522"/>
            <a:ext cx="4200226" cy="1062208"/>
            <a:chOff x="2571969" y="4029672"/>
            <a:chExt cx="4200226" cy="1062208"/>
          </a:xfrm>
        </p:grpSpPr>
        <p:sp>
          <p:nvSpPr>
            <p:cNvPr id="10" name="TextBox 49">
              <a:extLst>
                <a:ext uri="{FF2B5EF4-FFF2-40B4-BE49-F238E27FC236}">
                  <a16:creationId xmlns:a16="http://schemas.microsoft.com/office/drawing/2014/main" id="{EC96B731-591B-A7D0-9B0A-281F85D8E7F9}"/>
                </a:ext>
              </a:extLst>
            </p:cNvPr>
            <p:cNvSpPr txBox="1"/>
            <p:nvPr/>
          </p:nvSpPr>
          <p:spPr>
            <a:xfrm>
              <a:off x="2924472" y="4099902"/>
              <a:ext cx="3847723" cy="991978"/>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a:t>
              </a:r>
            </a:p>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ĐỂ GIẢI QUYẾT ĐỀ TÀI</a:t>
              </a:r>
            </a:p>
          </p:txBody>
        </p:sp>
        <p:sp>
          <p:nvSpPr>
            <p:cNvPr id="19" name="TextBox 52">
              <a:extLst>
                <a:ext uri="{FF2B5EF4-FFF2-40B4-BE49-F238E27FC236}">
                  <a16:creationId xmlns:a16="http://schemas.microsoft.com/office/drawing/2014/main" id="{8FB97CF2-9C24-8244-160C-7997AB5EDF74}"/>
                </a:ext>
              </a:extLst>
            </p:cNvPr>
            <p:cNvSpPr txBox="1"/>
            <p:nvPr/>
          </p:nvSpPr>
          <p:spPr>
            <a:xfrm>
              <a:off x="2571969" y="402967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3F065B42-D053-EC26-C967-3A4E576C1360}"/>
              </a:ext>
            </a:extLst>
          </p:cNvPr>
          <p:cNvGrpSpPr/>
          <p:nvPr/>
        </p:nvGrpSpPr>
        <p:grpSpPr>
          <a:xfrm>
            <a:off x="2122117" y="3498070"/>
            <a:ext cx="4194278" cy="687369"/>
            <a:chOff x="1493963" y="4419894"/>
            <a:chExt cx="4194278" cy="687369"/>
          </a:xfrm>
        </p:grpSpPr>
        <p:sp>
          <p:nvSpPr>
            <p:cNvPr id="46" name="TextBox 52">
              <a:extLst>
                <a:ext uri="{FF2B5EF4-FFF2-40B4-BE49-F238E27FC236}">
                  <a16:creationId xmlns:a16="http://schemas.microsoft.com/office/drawing/2014/main" id="{936740CF-17BE-4832-A0E6-C68474AA024C}"/>
                </a:ext>
              </a:extLst>
            </p:cNvPr>
            <p:cNvSpPr txBox="1"/>
            <p:nvPr/>
          </p:nvSpPr>
          <p:spPr>
            <a:xfrm>
              <a:off x="1493963" y="4419894"/>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1840518" y="4490124"/>
              <a:ext cx="3847723" cy="546909"/>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VẤN ĐỀ CẦN TRIỂN KHAI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5" name="Group 14">
            <a:extLst>
              <a:ext uri="{FF2B5EF4-FFF2-40B4-BE49-F238E27FC236}">
                <a16:creationId xmlns:a16="http://schemas.microsoft.com/office/drawing/2014/main" id="{0D89B915-BD45-91AC-6F32-F949B63ABFF1}"/>
              </a:ext>
            </a:extLst>
          </p:cNvPr>
          <p:cNvGrpSpPr/>
          <p:nvPr/>
        </p:nvGrpSpPr>
        <p:grpSpPr>
          <a:xfrm>
            <a:off x="2153212" y="5177801"/>
            <a:ext cx="6893686" cy="693262"/>
            <a:chOff x="2153212" y="5177801"/>
            <a:chExt cx="6893686" cy="693262"/>
          </a:xfrm>
        </p:grpSpPr>
        <p:sp>
          <p:nvSpPr>
            <p:cNvPr id="13" name="TextBox 52">
              <a:extLst>
                <a:ext uri="{FF2B5EF4-FFF2-40B4-BE49-F238E27FC236}">
                  <a16:creationId xmlns:a16="http://schemas.microsoft.com/office/drawing/2014/main" id="{9FD24518-4DA7-21CF-9AC3-2AA0F01B555B}"/>
                </a:ext>
              </a:extLst>
            </p:cNvPr>
            <p:cNvSpPr txBox="1"/>
            <p:nvPr/>
          </p:nvSpPr>
          <p:spPr>
            <a:xfrm>
              <a:off x="2153212" y="5177801"/>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6" name="TextBox 15">
              <a:extLst>
                <a:ext uri="{FF2B5EF4-FFF2-40B4-BE49-F238E27FC236}">
                  <a16:creationId xmlns:a16="http://schemas.microsoft.com/office/drawing/2014/main" id="{00AE8E3F-87E0-5ADB-7901-D5D49A003058}"/>
                </a:ext>
              </a:extLst>
            </p:cNvPr>
            <p:cNvSpPr txBox="1"/>
            <p:nvPr/>
          </p:nvSpPr>
          <p:spPr>
            <a:xfrm>
              <a:off x="2849298" y="5317065"/>
              <a:ext cx="6197600" cy="553998"/>
            </a:xfrm>
            <a:prstGeom prst="rect">
              <a:avLst/>
            </a:prstGeom>
            <a:noFill/>
          </p:spPr>
          <p:txBody>
            <a:bodyPr wrap="square" anchor="ctr">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p>
          </p:txBody>
        </p:sp>
      </p:grpSp>
      <p:grpSp>
        <p:nvGrpSpPr>
          <p:cNvPr id="18" name="Group 17">
            <a:extLst>
              <a:ext uri="{FF2B5EF4-FFF2-40B4-BE49-F238E27FC236}">
                <a16:creationId xmlns:a16="http://schemas.microsoft.com/office/drawing/2014/main" id="{BBCCAEA4-105D-51E9-36E5-0F7D9D0DF420}"/>
              </a:ext>
            </a:extLst>
          </p:cNvPr>
          <p:cNvGrpSpPr/>
          <p:nvPr/>
        </p:nvGrpSpPr>
        <p:grpSpPr>
          <a:xfrm>
            <a:off x="2153212" y="5829312"/>
            <a:ext cx="6933685" cy="687369"/>
            <a:chOff x="2153212" y="5829312"/>
            <a:chExt cx="6933685" cy="687369"/>
          </a:xfrm>
        </p:grpSpPr>
        <p:sp>
          <p:nvSpPr>
            <p:cNvPr id="17" name="TextBox 52">
              <a:extLst>
                <a:ext uri="{FF2B5EF4-FFF2-40B4-BE49-F238E27FC236}">
                  <a16:creationId xmlns:a16="http://schemas.microsoft.com/office/drawing/2014/main" id="{7A4D49BA-9C51-AA10-2817-DF232A2C6AB9}"/>
                </a:ext>
              </a:extLst>
            </p:cNvPr>
            <p:cNvSpPr txBox="1"/>
            <p:nvPr/>
          </p:nvSpPr>
          <p:spPr>
            <a:xfrm>
              <a:off x="2153212" y="582931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2" name="TextBox 21">
              <a:extLst>
                <a:ext uri="{FF2B5EF4-FFF2-40B4-BE49-F238E27FC236}">
                  <a16:creationId xmlns:a16="http://schemas.microsoft.com/office/drawing/2014/main" id="{2CBDF7FC-FFA6-0083-B517-988821DEC81C}"/>
                </a:ext>
              </a:extLst>
            </p:cNvPr>
            <p:cNvSpPr txBox="1"/>
            <p:nvPr/>
          </p:nvSpPr>
          <p:spPr>
            <a:xfrm>
              <a:off x="2889297" y="5930017"/>
              <a:ext cx="6197600" cy="553998"/>
            </a:xfrm>
            <a:prstGeom prst="rect">
              <a:avLst/>
            </a:prstGeom>
            <a:noFill/>
          </p:spPr>
          <p:txBody>
            <a:bodyPr wrap="square" anchor="ctr">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p>
          </p:txBody>
        </p:sp>
      </p:grpSp>
      <p:grpSp>
        <p:nvGrpSpPr>
          <p:cNvPr id="20" name="Group 19">
            <a:extLst>
              <a:ext uri="{FF2B5EF4-FFF2-40B4-BE49-F238E27FC236}">
                <a16:creationId xmlns:a16="http://schemas.microsoft.com/office/drawing/2014/main" id="{7A31A97F-7C56-2CB3-E3B2-F1E45A270F85}"/>
              </a:ext>
            </a:extLst>
          </p:cNvPr>
          <p:cNvGrpSpPr/>
          <p:nvPr/>
        </p:nvGrpSpPr>
        <p:grpSpPr>
          <a:xfrm>
            <a:off x="2106988" y="1418718"/>
            <a:ext cx="3236059" cy="755696"/>
            <a:chOff x="2106988" y="1418718"/>
            <a:chExt cx="3236059" cy="755696"/>
          </a:xfrm>
        </p:grpSpPr>
        <p:sp>
          <p:nvSpPr>
            <p:cNvPr id="31" name="TextBox 37">
              <a:extLst>
                <a:ext uri="{FF2B5EF4-FFF2-40B4-BE49-F238E27FC236}">
                  <a16:creationId xmlns:a16="http://schemas.microsoft.com/office/drawing/2014/main" id="{C70B49ED-A70A-40B2-9AAB-7FF7B9EA1325}"/>
                </a:ext>
              </a:extLst>
            </p:cNvPr>
            <p:cNvSpPr txBox="1"/>
            <p:nvPr/>
          </p:nvSpPr>
          <p:spPr>
            <a:xfrm>
              <a:off x="2106988" y="1418718"/>
              <a:ext cx="739813" cy="75569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3" name="TextBox 39">
              <a:extLst>
                <a:ext uri="{FF2B5EF4-FFF2-40B4-BE49-F238E27FC236}">
                  <a16:creationId xmlns:a16="http://schemas.microsoft.com/office/drawing/2014/main" id="{9A73BD36-28C2-7C97-B52A-36F8BE620DEA}"/>
                </a:ext>
              </a:extLst>
            </p:cNvPr>
            <p:cNvSpPr txBox="1"/>
            <p:nvPr/>
          </p:nvSpPr>
          <p:spPr>
            <a:xfrm>
              <a:off x="2507094" y="1465194"/>
              <a:ext cx="2835953" cy="662745"/>
            </a:xfrm>
            <a:prstGeom prst="rect">
              <a:avLst/>
            </a:prstGeom>
            <a:noFill/>
          </p:spPr>
          <p:txBody>
            <a:bodyPr wrap="none" lIns="466088" tIns="0" rIns="0" bIns="0" anchor="ctr"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ppt_x"/>
                                          </p:val>
                                        </p:tav>
                                        <p:tav tm="100000">
                                          <p:val>
                                            <p:strVal val="#ppt_x"/>
                                          </p:val>
                                        </p:tav>
                                      </p:tavLst>
                                    </p:anim>
                                    <p:anim calcmode="lin" valueType="num">
                                      <p:cBhvr additive="base">
                                        <p:cTn id="11" dur="500" fill="hold"/>
                                        <p:tgtEl>
                                          <p:spTgt spid="20"/>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20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4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8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10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1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BEDB3291-2F50-8EDA-AFAB-4C00D9E8837A}"/>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p>
        </p:txBody>
      </p:sp>
      <p:sp>
        <p:nvSpPr>
          <p:cNvPr id="5" name="TextBox 4">
            <a:extLst>
              <a:ext uri="{FF2B5EF4-FFF2-40B4-BE49-F238E27FC236}">
                <a16:creationId xmlns:a16="http://schemas.microsoft.com/office/drawing/2014/main" id="{BE698438-F9FD-46BE-9979-AA2185836160}"/>
              </a:ext>
            </a:extLst>
          </p:cNvPr>
          <p:cNvSpPr txBox="1"/>
          <p:nvPr/>
        </p:nvSpPr>
        <p:spPr>
          <a:xfrm>
            <a:off x="924821" y="1926245"/>
            <a:ext cx="5496076"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Label là đối tượng điều khiển hiển thị văn bản tĩnh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897" y="1926245"/>
            <a:ext cx="5334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5" name="TextBox 4">
            <a:extLst>
              <a:ext uri="{FF2B5EF4-FFF2-40B4-BE49-F238E27FC236}">
                <a16:creationId xmlns:a16="http://schemas.microsoft.com/office/drawing/2014/main" id="{AB37C99B-99FD-586E-5FB8-B4D66330514B}"/>
              </a:ext>
            </a:extLst>
          </p:cNvPr>
          <p:cNvSpPr txBox="1"/>
          <p:nvPr/>
        </p:nvSpPr>
        <p:spPr>
          <a:xfrm>
            <a:off x="603275" y="1733545"/>
            <a:ext cx="6035254" cy="372999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DataGridView là đối tượng điều khiển dùng để hiển thị dữ liệu dạng lưới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DataSource: Nguồn dữ liệu của DataGridView</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Columns: Các cột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 Các dòng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Rows.Count: Số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530" y="2226075"/>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7518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7ABD29E-EC18-077F-F467-291FB68A4104}"/>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4" name="TextBox 3">
            <a:extLst>
              <a:ext uri="{FF2B5EF4-FFF2-40B4-BE49-F238E27FC236}">
                <a16:creationId xmlns:a16="http://schemas.microsoft.com/office/drawing/2014/main" id="{66ADEF2C-A471-1966-6E05-A4E5408AAC89}"/>
              </a:ext>
            </a:extLst>
          </p:cNvPr>
          <p:cNvSpPr txBox="1"/>
          <p:nvPr/>
        </p:nvSpPr>
        <p:spPr>
          <a:xfrm>
            <a:off x="603274" y="1743593"/>
            <a:ext cx="6028638"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Rows.Clear: Xoá toàn bộ các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CellContentClick: Kích hoạt khi click chuột vào nội dung</a:t>
            </a: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(không kích hoạt khi click vào khoảng trắng)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CellMouseClick: Kích hoạt khi click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312" y="2073677"/>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8534039-CAB9-B509-3903-67774E349670}"/>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p>
        </p:txBody>
      </p:sp>
      <p:sp>
        <p:nvSpPr>
          <p:cNvPr id="5" name="TextBox 4">
            <a:extLst>
              <a:ext uri="{FF2B5EF4-FFF2-40B4-BE49-F238E27FC236}">
                <a16:creationId xmlns:a16="http://schemas.microsoft.com/office/drawing/2014/main" id="{67FD7AC0-8055-C021-A43B-279857947872}"/>
              </a:ext>
            </a:extLst>
          </p:cNvPr>
          <p:cNvSpPr txBox="1"/>
          <p:nvPr/>
        </p:nvSpPr>
        <p:spPr>
          <a:xfrm>
            <a:off x="786284" y="1444681"/>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Timer là một đối tượng điều khiển dùng để thực hiện một hoạt động định kỳ sau một khoảng thời gian nhất định</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Interval: Khoảng thời gian giữa các lần kích hoạt sự kiện tick (tính bằng mili giây)</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Start: Kích hoạt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Stop: Dừng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Dispose: Huỷ đối tượng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093" y="2201216"/>
            <a:ext cx="3301093" cy="330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p>
        </p:txBody>
      </p:sp>
      <p:sp>
        <p:nvSpPr>
          <p:cNvPr id="5" name="TextBox 4">
            <a:extLst>
              <a:ext uri="{FF2B5EF4-FFF2-40B4-BE49-F238E27FC236}">
                <a16:creationId xmlns:a16="http://schemas.microsoft.com/office/drawing/2014/main" id="{CABEC71F-1813-7A1F-A22F-39A56235FAF1}"/>
              </a:ext>
            </a:extLst>
          </p:cNvPr>
          <p:cNvSpPr txBox="1"/>
          <p:nvPr/>
        </p:nvSpPr>
        <p:spPr>
          <a:xfrm>
            <a:off x="806381" y="2256499"/>
            <a:ext cx="6094324"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Groupbox là đối tượng điều khiển dùng để nhóm các đối tượng điều khiển khác lại với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194" y="2256499"/>
            <a:ext cx="378142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p>
        </p:txBody>
      </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Chức năng: </a:t>
            </a:r>
            <a:endParaRPr lang="en-US" sz="2000" kern="120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MenuStrip là đối tượng điều khiển dùng để tạo các menu thả xuống (dropdown) trong ứng dụng.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23657" y="3016223"/>
            <a:ext cx="4749954" cy="1111776"/>
          </a:xfrm>
          <a:prstGeom prst="rect">
            <a:avLst/>
          </a:prstGeom>
          <a:noFill/>
        </p:spPr>
        <p:txBody>
          <a:bodyPr wrap="square" lIns="95185" tIns="47592" rIns="95185" bIns="47592" rtlCol="0">
            <a:spAutoFit/>
          </a:bodyPr>
          <a:lstStyle/>
          <a:p>
            <a:r>
              <a:rPr lang="en-US" altLang="zh-CN" sz="6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6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a:extLst>
              <a:ext uri="{FF2B5EF4-FFF2-40B4-BE49-F238E27FC236}">
                <a16:creationId xmlns:a16="http://schemas.microsoft.com/office/drawing/2014/main" id="{839D8885-EB61-1F02-9083-863ECD8AB6DD}"/>
              </a:ext>
            </a:extLst>
          </p:cNvPr>
          <p:cNvSpPr txBox="1"/>
          <p:nvPr/>
        </p:nvSpPr>
        <p:spPr>
          <a:xfrm>
            <a:off x="3064019" y="260627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44">
            <a:extLst>
              <a:ext uri="{FF2B5EF4-FFF2-40B4-BE49-F238E27FC236}">
                <a16:creationId xmlns:a16="http://schemas.microsoft.com/office/drawing/2014/main" id="{AF1CFF55-4BC0-6B32-BD64-573DF59EDBEC}"/>
              </a:ext>
            </a:extLst>
          </p:cNvPr>
          <p:cNvSpPr txBox="1"/>
          <p:nvPr/>
        </p:nvSpPr>
        <p:spPr>
          <a:xfrm>
            <a:off x="3629712" y="2664723"/>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227665866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a:solidFill>
                  <a:schemeClr val="bg1"/>
                </a:solidFill>
                <a:latin typeface="Times New Roman" panose="02020603050405020304" pitchFamily="18" charset="0"/>
                <a:ea typeface="+mn-ea"/>
                <a:cs typeface="Times New Roman" panose="02020603050405020304" pitchFamily="18" charset="0"/>
              </a:rPr>
              <a:t>Cấu trúc if-else là một cấu trúc cơ bản trong lập trình. Nó cho phép kiểm tra một điều kiện và thực hiện một hành động nếu điều kiện đúng và thực hiện một hành động khác nếu điều kiện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986963" y="1361364"/>
            <a:ext cx="5876297" cy="2434897"/>
          </a:xfrm>
          <a:prstGeom prst="rect">
            <a:avLst/>
          </a:prstGeom>
          <a:noFill/>
        </p:spPr>
        <p:txBody>
          <a:bodyPr wrap="square">
            <a:spAutoFit/>
          </a:bodyPr>
          <a:lstStyle/>
          <a:p>
            <a:pPr defTabSz="877824">
              <a:lnSpc>
                <a:spcPct val="150000"/>
              </a:lnSpc>
              <a:spcAft>
                <a:spcPts val="960"/>
              </a:spcAft>
            </a:pPr>
            <a:r>
              <a:rPr lang="en-US" sz="1920" kern="1200">
                <a:solidFill>
                  <a:schemeClr val="bg1"/>
                </a:solidFill>
                <a:latin typeface="Times New Roman" panose="02020603050405020304" pitchFamily="18" charset="0"/>
                <a:ea typeface="+mn-ea"/>
                <a:cs typeface="Times New Roman" panose="02020603050405020304" pitchFamily="18" charset="0"/>
              </a:rPr>
              <a:t>Vòng lặp for được sử dụng để lặp lại một khối lệnh một số lần nhất định đã biết trước.</a:t>
            </a:r>
          </a:p>
          <a:p>
            <a:pPr defTabSz="877824">
              <a:lnSpc>
                <a:spcPct val="150000"/>
              </a:lnSpc>
              <a:spcAft>
                <a:spcPts val="960"/>
              </a:spcAft>
            </a:pPr>
            <a:r>
              <a:rPr lang="vi-VN"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4456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a:solidFill>
                  <a:schemeClr val="bg1"/>
                </a:solidFill>
                <a:latin typeface="Times New Roman" panose="02020603050405020304" pitchFamily="18" charset="0"/>
                <a:ea typeface="+mn-ea"/>
                <a:cs typeface="Times New Roman" panose="02020603050405020304" pitchFamily="18" charset="0"/>
              </a:rPr>
              <a:t>Cấu trúc Select Case (ở một số ngôn ngữ lập trình khác còn gọi là Switch-Case) là cấu trúc cho phép lựa chọn một trong nhiều khối lệnh để thực thi, dựa trên giá trị của một biểu thức hoặc biến.</a:t>
            </a:r>
            <a:endParaRPr lang="en-US" sz="200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664" y="1240701"/>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643467" y="1681568"/>
            <a:ext cx="6094324" cy="2806666"/>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737791" y="1632913"/>
            <a:ext cx="5037572" cy="290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9DBDACE2-9DE3-6390-C420-D0B0AF0D3ED5}"/>
              </a:ext>
            </a:extLst>
          </p:cNvPr>
          <p:cNvSpPr txBox="1"/>
          <p:nvPr/>
        </p:nvSpPr>
        <p:spPr>
          <a:xfrm>
            <a:off x="2607884" y="2997604"/>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49">
            <a:extLst>
              <a:ext uri="{FF2B5EF4-FFF2-40B4-BE49-F238E27FC236}">
                <a16:creationId xmlns:a16="http://schemas.microsoft.com/office/drawing/2014/main" id="{8B9B7800-7F30-F568-B209-41597D8E7AEB}"/>
              </a:ext>
            </a:extLst>
          </p:cNvPr>
          <p:cNvSpPr txBox="1"/>
          <p:nvPr/>
        </p:nvSpPr>
        <p:spPr>
          <a:xfrm>
            <a:off x="3140316" y="3078446"/>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403295799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
        <p:nvSpPr>
          <p:cNvPr id="5" name="TextBox 4">
            <a:extLst>
              <a:ext uri="{FF2B5EF4-FFF2-40B4-BE49-F238E27FC236}">
                <a16:creationId xmlns:a16="http://schemas.microsoft.com/office/drawing/2014/main" id="{652750CA-7386-CF3D-709B-1FB790FBBD1E}"/>
              </a:ext>
            </a:extLst>
          </p:cNvPr>
          <p:cNvSpPr txBox="1"/>
          <p:nvPr/>
        </p:nvSpPr>
        <p:spPr>
          <a:xfrm>
            <a:off x="753628" y="1708220"/>
            <a:ext cx="9847384" cy="4191660"/>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(băm) là một thuật toán chuyển đổi một chuỗi ký tự đầu vào thành một chuỗi ký tự có độ dài xác định, giá trị này được gọi là giá trị băm. Thuật toán hash được sử dụng rộng rãi trong nhiều ứng dụng như mật mã học, xác thực dữ liệu, và cấu trúc dữ liệu. Trong chương trình thi trắc nghiệm thuật toán hash SHA256 được sử dụng để băm chuỗi thông tin đăng nhập người dùng bao gồm mật khẩu được ghép với một chuỗi salt được sinh ngẫu nhiên và mã hoá Base64 để giúp bảo mật thông tin đăng nhập ngay cả khi cơ sở dữ liệu bị rò rỉ thông tin. Salt được sử dụng để chống lại các phương thức tấn công dò mật khẩu dựa trên bảng băm, salt đảm bảo 2 người dùng có mật khẩu giống nhau cũng không thể có giá trị băm mật khẩu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967155" y="1564002"/>
            <a:ext cx="8501370" cy="3729995"/>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có nhiều loại như SHA256, MD5, SHAKE,...</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tính nhất quán vì cũng một giá trị đầu vào sẽ luôn tạo ra cùng một giá trị băm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băm đảm bảo có khả năng xử lý và trả về kết quả nhanh chóng.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Tree>
    <p:extLst>
      <p:ext uri="{BB962C8B-B14F-4D97-AF65-F5344CB8AC3E}">
        <p14:creationId xmlns:p14="http://schemas.microsoft.com/office/powerpoint/2010/main" val="13866846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xáo trộn</a:t>
            </a:r>
          </a:p>
        </p:txBody>
      </p:sp>
      <p:sp>
        <p:nvSpPr>
          <p:cNvPr id="5" name="TextBox 4">
            <a:extLst>
              <a:ext uri="{FF2B5EF4-FFF2-40B4-BE49-F238E27FC236}">
                <a16:creationId xmlns:a16="http://schemas.microsoft.com/office/drawing/2014/main" id="{E4F1C397-6AEF-6289-1824-03D70CBC24B9}"/>
              </a:ext>
            </a:extLst>
          </p:cNvPr>
          <p:cNvSpPr txBox="1"/>
          <p:nvPr/>
        </p:nvSpPr>
        <p:spPr>
          <a:xfrm>
            <a:off x="715945" y="1541954"/>
            <a:ext cx="8357717" cy="1631216"/>
          </a:xfrm>
          <a:prstGeom prst="rect">
            <a:avLst/>
          </a:prstGeom>
          <a:noFill/>
        </p:spPr>
        <p:txBody>
          <a:bodyPr wrap="square">
            <a:spAutoFit/>
          </a:bodyPr>
          <a:lstStyle/>
          <a:p>
            <a:pPr algn="just"/>
            <a:r>
              <a:rPr lang="en-US" sz="2000">
                <a:solidFill>
                  <a:schemeClr val="bg1"/>
                </a:solidFill>
                <a:effectLst/>
                <a:latin typeface="Times New Roman" panose="02020603050405020304" pitchFamily="18" charset="0"/>
                <a:ea typeface="Times New Roman" panose="02020603050405020304" pitchFamily="18" charset="0"/>
              </a:rPr>
              <a:t>Thuật toán xáo trộn là một thuật toán được sử dụng để sắp xếp ngẫu nhiên các phần tử trong một danh sách hoặc một tập hợp. Mục đích của thuật toán này là tạo ra một thứ tự ngẫu nhiên của các phần tử trong danh sách, không giống nhau so với thứ tự ban đầu. Trong chương trình thi trắc nghiệm thuật toán xáo trộn Fisher-Yates được sử dụng để xáo trộn thứ tự câu hỏi khi sinh viên làm bài thi.</a:t>
            </a:r>
            <a:endParaRPr lang="en-US" sz="2000">
              <a:solidFill>
                <a:schemeClr val="bg1"/>
              </a:solidFill>
            </a:endParaRPr>
          </a:p>
        </p:txBody>
      </p:sp>
    </p:spTree>
    <p:extLst>
      <p:ext uri="{BB962C8B-B14F-4D97-AF65-F5344CB8AC3E}">
        <p14:creationId xmlns:p14="http://schemas.microsoft.com/office/powerpoint/2010/main" val="35372067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2011</TotalTime>
  <Words>3458</Words>
  <Application>Microsoft Office PowerPoint</Application>
  <PresentationFormat>Widescreen</PresentationFormat>
  <Paragraphs>338</Paragraphs>
  <Slides>56</Slides>
  <Notes>24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等线</vt:lpstr>
      <vt:lpstr>等线 Light</vt:lpstr>
      <vt:lpstr>Arial</vt:lpstr>
      <vt:lpstr>Cambria</vt:lpstr>
      <vt:lpstr>Cascadia Code Light</vt:lpstr>
      <vt:lpstr>Concert One</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Ngô Tuấn Việt</cp:lastModifiedBy>
  <cp:revision>74</cp:revision>
  <dcterms:created xsi:type="dcterms:W3CDTF">2019-02-16T10:31:20Z</dcterms:created>
  <dcterms:modified xsi:type="dcterms:W3CDTF">2024-06-05T12:59:10Z</dcterms:modified>
</cp:coreProperties>
</file>